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6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11">
          <p15:clr>
            <a:srgbClr val="000000"/>
          </p15:clr>
        </p15:guide>
        <p15:guide id="2" pos="2911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hK2VVTMoVfeDtIdS6AGdvYkPHF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499" y="86"/>
      </p:cViewPr>
      <p:guideLst>
        <p:guide orient="horz" pos="2211"/>
        <p:guide pos="29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customschemas.google.com/relationships/presentationmetadata" Target="meta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mmel Ghosh" userId="1fe85421421809a7" providerId="LiveId" clId="{DF6AC2F7-9A6B-4561-8292-1003E1E4FEE3}"/>
    <pc:docChg chg="modSld">
      <pc:chgData name="Rommel Ghosh" userId="1fe85421421809a7" providerId="LiveId" clId="{DF6AC2F7-9A6B-4561-8292-1003E1E4FEE3}" dt="2023-10-16T05:21:33.178" v="2" actId="1038"/>
      <pc:docMkLst>
        <pc:docMk/>
      </pc:docMkLst>
      <pc:sldChg chg="modSp mod">
        <pc:chgData name="Rommel Ghosh" userId="1fe85421421809a7" providerId="LiveId" clId="{DF6AC2F7-9A6B-4561-8292-1003E1E4FEE3}" dt="2023-10-16T05:21:33.178" v="2" actId="1038"/>
        <pc:sldMkLst>
          <pc:docMk/>
          <pc:sldMk cId="0" sldId="290"/>
        </pc:sldMkLst>
        <pc:picChg chg="mod">
          <ac:chgData name="Rommel Ghosh" userId="1fe85421421809a7" providerId="LiveId" clId="{DF6AC2F7-9A6B-4561-8292-1003E1E4FEE3}" dt="2023-10-16T05:21:33.178" v="2" actId="1038"/>
          <ac:picMkLst>
            <pc:docMk/>
            <pc:sldMk cId="0" sldId="290"/>
            <ac:picMk id="493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9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9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5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9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5" name="Google Shape;75;p7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0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80"/>
          <p:cNvSpPr txBox="1">
            <a:spLocks noGrp="1"/>
          </p:cNvSpPr>
          <p:nvPr>
            <p:ph type="body" idx="1"/>
          </p:nvPr>
        </p:nvSpPr>
        <p:spPr>
          <a:xfrm rot="5400000">
            <a:off x="557902" y="173935"/>
            <a:ext cx="5851525" cy="605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1" name="Google Shape;81;p8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8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6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6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6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7" name="Google Shape;97;p6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6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4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64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9pPr>
          </a:lstStyle>
          <a:p>
            <a:endParaRPr/>
          </a:p>
        </p:txBody>
      </p:sp>
      <p:sp>
        <p:nvSpPr>
          <p:cNvPr id="103" name="Google Shape;103;p6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6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6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250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9" name="Google Shape;109;p65"/>
          <p:cNvSpPr txBox="1">
            <a:spLocks noGrp="1"/>
          </p:cNvSpPr>
          <p:nvPr>
            <p:ph type="body" idx="2"/>
          </p:nvPr>
        </p:nvSpPr>
        <p:spPr>
          <a:xfrm>
            <a:off x="4654296" y="1600200"/>
            <a:ext cx="403250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10" name="Google Shape;110;p6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6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6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1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81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8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2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82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122" name="Google Shape;122;p82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23" name="Google Shape;123;p82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124" name="Google Shape;124;p82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25" name="Google Shape;125;p8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8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8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8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8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8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84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6195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9pPr>
          </a:lstStyle>
          <a:p>
            <a:endParaRPr/>
          </a:p>
        </p:txBody>
      </p:sp>
      <p:sp>
        <p:nvSpPr>
          <p:cNvPr id="136" name="Google Shape;136;p8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5pPr>
            <a:lvl6pPr marL="2743200" lvl="5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6pPr>
            <a:lvl7pPr marL="3200400" lvl="6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7pPr>
            <a:lvl8pPr marL="3657600" lvl="7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8pPr>
            <a:lvl9pPr marL="4114800" lvl="8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9pPr>
          </a:lstStyle>
          <a:p>
            <a:endParaRPr/>
          </a:p>
        </p:txBody>
      </p:sp>
      <p:sp>
        <p:nvSpPr>
          <p:cNvPr id="137" name="Google Shape;137;p8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8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8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5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8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5pPr>
            <a:lvl6pPr marL="2743200" lvl="5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6pPr>
            <a:lvl7pPr marL="3200400" lvl="6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7pPr>
            <a:lvl8pPr marL="3657600" lvl="7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8pPr>
            <a:lvl9pPr marL="4114800" lvl="8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9pPr>
          </a:lstStyle>
          <a:p>
            <a:endParaRPr/>
          </a:p>
        </p:txBody>
      </p:sp>
      <p:sp>
        <p:nvSpPr>
          <p:cNvPr id="144" name="Google Shape;144;p8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8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86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0" name="Google Shape;150;p8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8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8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87"/>
          <p:cNvSpPr txBox="1">
            <a:spLocks noGrp="1"/>
          </p:cNvSpPr>
          <p:nvPr>
            <p:ph type="body" idx="1"/>
          </p:nvPr>
        </p:nvSpPr>
        <p:spPr>
          <a:xfrm rot="5400000">
            <a:off x="557902" y="173935"/>
            <a:ext cx="5851525" cy="605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6" name="Google Shape;156;p8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8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68" name="Google Shape;168;p6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6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8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88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9pPr>
          </a:lstStyle>
          <a:p>
            <a:endParaRPr/>
          </a:p>
        </p:txBody>
      </p:sp>
      <p:sp>
        <p:nvSpPr>
          <p:cNvPr id="174" name="Google Shape;174;p8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8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9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89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8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8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8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9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250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6" name="Google Shape;186;p90"/>
          <p:cNvSpPr txBox="1">
            <a:spLocks noGrp="1"/>
          </p:cNvSpPr>
          <p:nvPr>
            <p:ph type="body" idx="2"/>
          </p:nvPr>
        </p:nvSpPr>
        <p:spPr>
          <a:xfrm>
            <a:off x="4654296" y="1600200"/>
            <a:ext cx="403250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7" name="Google Shape;187;p9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9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9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1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91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193" name="Google Shape;193;p91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4" name="Google Shape;194;p9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195" name="Google Shape;195;p9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6" name="Google Shape;196;p9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9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9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9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9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9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9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9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8" name="Google Shape;28;p7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94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6195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9pPr>
          </a:lstStyle>
          <a:p>
            <a:endParaRPr/>
          </a:p>
        </p:txBody>
      </p:sp>
      <p:sp>
        <p:nvSpPr>
          <p:cNvPr id="211" name="Google Shape;211;p9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5pPr>
            <a:lvl6pPr marL="2743200" lvl="5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6pPr>
            <a:lvl7pPr marL="3200400" lvl="6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7pPr>
            <a:lvl8pPr marL="3657600" lvl="7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8pPr>
            <a:lvl9pPr marL="4114800" lvl="8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9pPr>
          </a:lstStyle>
          <a:p>
            <a:endParaRPr/>
          </a:p>
        </p:txBody>
      </p:sp>
      <p:sp>
        <p:nvSpPr>
          <p:cNvPr id="212" name="Google Shape;212;p9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9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9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95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9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5pPr>
            <a:lvl6pPr marL="2743200" lvl="5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6pPr>
            <a:lvl7pPr marL="3200400" lvl="6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7pPr>
            <a:lvl8pPr marL="3657600" lvl="7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8pPr>
            <a:lvl9pPr marL="4114800" lvl="8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9pPr>
          </a:lstStyle>
          <a:p>
            <a:endParaRPr/>
          </a:p>
        </p:txBody>
      </p:sp>
      <p:sp>
        <p:nvSpPr>
          <p:cNvPr id="219" name="Google Shape;219;p9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9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9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96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25" name="Google Shape;225;p9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9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9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97"/>
          <p:cNvSpPr txBox="1">
            <a:spLocks noGrp="1"/>
          </p:cNvSpPr>
          <p:nvPr>
            <p:ph type="body" idx="1"/>
          </p:nvPr>
        </p:nvSpPr>
        <p:spPr>
          <a:xfrm rot="5400000">
            <a:off x="557902" y="173935"/>
            <a:ext cx="5851525" cy="605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1" name="Google Shape;231;p9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9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9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9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69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9pPr>
          </a:lstStyle>
          <a:p>
            <a:endParaRPr/>
          </a:p>
        </p:txBody>
      </p:sp>
      <p:sp>
        <p:nvSpPr>
          <p:cNvPr id="243" name="Google Shape;243;p6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6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7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7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7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53" name="Google Shape;253;p7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7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7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8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98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9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9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9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9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250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65" name="Google Shape;265;p99"/>
          <p:cNvSpPr txBox="1">
            <a:spLocks noGrp="1"/>
          </p:cNvSpPr>
          <p:nvPr>
            <p:ph type="body" idx="2"/>
          </p:nvPr>
        </p:nvSpPr>
        <p:spPr>
          <a:xfrm>
            <a:off x="4654296" y="1600200"/>
            <a:ext cx="403250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66" name="Google Shape;266;p9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99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99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0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00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272" name="Google Shape;272;p100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3" name="Google Shape;273;p100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274" name="Google Shape;274;p100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5" name="Google Shape;275;p10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00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00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3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3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0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10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0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02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6195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9pPr>
          </a:lstStyle>
          <a:p>
            <a:endParaRPr/>
          </a:p>
        </p:txBody>
      </p:sp>
      <p:sp>
        <p:nvSpPr>
          <p:cNvPr id="286" name="Google Shape;286;p102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5pPr>
            <a:lvl6pPr marL="2743200" lvl="5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6pPr>
            <a:lvl7pPr marL="3200400" lvl="6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7pPr>
            <a:lvl8pPr marL="3657600" lvl="7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8pPr>
            <a:lvl9pPr marL="4114800" lvl="8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9pPr>
          </a:lstStyle>
          <a:p>
            <a:endParaRPr/>
          </a:p>
        </p:txBody>
      </p:sp>
      <p:sp>
        <p:nvSpPr>
          <p:cNvPr id="287" name="Google Shape;287;p10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102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102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0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0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" name="Google Shape;293;p10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5pPr>
            <a:lvl6pPr marL="2743200" lvl="5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6pPr>
            <a:lvl7pPr marL="3200400" lvl="6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7pPr>
            <a:lvl8pPr marL="3657600" lvl="7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8pPr>
            <a:lvl9pPr marL="4114800" lvl="8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9pPr>
          </a:lstStyle>
          <a:p>
            <a:endParaRPr/>
          </a:p>
        </p:txBody>
      </p:sp>
      <p:sp>
        <p:nvSpPr>
          <p:cNvPr id="294" name="Google Shape;294;p10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03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103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0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10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00" name="Google Shape;300;p10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10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0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5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05"/>
          <p:cNvSpPr txBox="1">
            <a:spLocks noGrp="1"/>
          </p:cNvSpPr>
          <p:nvPr>
            <p:ph type="body" idx="1"/>
          </p:nvPr>
        </p:nvSpPr>
        <p:spPr>
          <a:xfrm rot="5400000">
            <a:off x="557902" y="173935"/>
            <a:ext cx="5851525" cy="605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06" name="Google Shape;306;p10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0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0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250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0" name="Google Shape;40;p74"/>
          <p:cNvSpPr txBox="1">
            <a:spLocks noGrp="1"/>
          </p:cNvSpPr>
          <p:nvPr>
            <p:ph type="body" idx="2"/>
          </p:nvPr>
        </p:nvSpPr>
        <p:spPr>
          <a:xfrm>
            <a:off x="4654296" y="1600200"/>
            <a:ext cx="403250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1" name="Google Shape;41;p7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4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4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5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5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47" name="Google Shape;47;p75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8" name="Google Shape;48;p75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49" name="Google Shape;49;p75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0" name="Google Shape;50;p7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5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5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7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7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6195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9pPr>
          </a:lstStyle>
          <a:p>
            <a:endParaRPr/>
          </a:p>
        </p:txBody>
      </p:sp>
      <p:sp>
        <p:nvSpPr>
          <p:cNvPr id="61" name="Google Shape;61;p7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5pPr>
            <a:lvl6pPr marL="2743200" lvl="5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6pPr>
            <a:lvl7pPr marL="3200400" lvl="6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7pPr>
            <a:lvl8pPr marL="3657600" lvl="7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8pPr>
            <a:lvl9pPr marL="4114800" lvl="8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9pPr>
          </a:lstStyle>
          <a:p>
            <a:endParaRPr/>
          </a:p>
        </p:txBody>
      </p:sp>
      <p:sp>
        <p:nvSpPr>
          <p:cNvPr id="62" name="Google Shape;62;p7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7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7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8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8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78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5pPr>
            <a:lvl6pPr marL="2743200" lvl="5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6pPr>
            <a:lvl7pPr marL="3200400" lvl="6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7pPr>
            <a:lvl8pPr marL="3657600" lvl="7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8pPr>
            <a:lvl9pPr marL="4114800" lvl="8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9pPr>
          </a:lstStyle>
          <a:p>
            <a:endParaRPr/>
          </a:p>
        </p:txBody>
      </p:sp>
      <p:sp>
        <p:nvSpPr>
          <p:cNvPr id="69" name="Google Shape;69;p7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5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5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6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6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61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61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Google Shape;161;p6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6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66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66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" name="Google Shape;236;p6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" name="Google Shape;237;p6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68"/>
          <p:cNvSpPr txBox="1">
            <a:spLocks noGrp="1"/>
          </p:cNvSpPr>
          <p:nvPr>
            <p:ph type="ft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" name="Google Shape;239;p68"/>
          <p:cNvSpPr txBox="1">
            <a:spLocks noGrp="1"/>
          </p:cNvSpPr>
          <p:nvPr>
            <p:ph type="sldNum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"/>
          <p:cNvSpPr txBox="1">
            <a:spLocks noGrp="1"/>
          </p:cNvSpPr>
          <p:nvPr>
            <p:ph type="ctrTitle"/>
          </p:nvPr>
        </p:nvSpPr>
        <p:spPr>
          <a:xfrm>
            <a:off x="1143000" y="816425"/>
            <a:ext cx="6858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IN" sz="2400">
                <a:latin typeface="Arial"/>
                <a:ea typeface="Arial"/>
                <a:cs typeface="Arial"/>
                <a:sym typeface="Arial"/>
              </a:rPr>
              <a:t>Fuzzy Logic,</a:t>
            </a:r>
            <a:br>
              <a:rPr lang="en-IN" sz="2400">
                <a:latin typeface="Arial"/>
                <a:ea typeface="Arial"/>
                <a:cs typeface="Arial"/>
                <a:sym typeface="Arial"/>
              </a:rPr>
            </a:br>
            <a:r>
              <a:rPr lang="en-IN" sz="2400">
                <a:latin typeface="Arial"/>
                <a:ea typeface="Arial"/>
                <a:cs typeface="Arial"/>
                <a:sym typeface="Arial"/>
              </a:rPr>
              <a:t>Classical Sets,</a:t>
            </a:r>
            <a:br>
              <a:rPr lang="en-IN" sz="2400">
                <a:latin typeface="Arial"/>
                <a:ea typeface="Arial"/>
                <a:cs typeface="Arial"/>
                <a:sym typeface="Arial"/>
              </a:rPr>
            </a:br>
            <a:r>
              <a:rPr lang="en-IN" sz="2400">
                <a:latin typeface="Arial"/>
                <a:ea typeface="Arial"/>
                <a:cs typeface="Arial"/>
                <a:sym typeface="Arial"/>
              </a:rPr>
              <a:t>Fuzzy sets,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IN" sz="2400"/>
              <a:t>Compositions </a:t>
            </a: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IN" sz="2400"/>
              <a:t>Membership Functions</a:t>
            </a:r>
            <a:endParaRPr sz="2400"/>
          </a:p>
        </p:txBody>
      </p:sp>
      <p:sp>
        <p:nvSpPr>
          <p:cNvPr id="314" name="Google Shape;314;p1"/>
          <p:cNvSpPr txBox="1">
            <a:spLocks noGrp="1"/>
          </p:cNvSpPr>
          <p:nvPr>
            <p:ph type="subTitle" idx="1"/>
          </p:nvPr>
        </p:nvSpPr>
        <p:spPr>
          <a:xfrm>
            <a:off x="1143000" y="4354275"/>
            <a:ext cx="68580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/>
              <a:t>Week 4 - 5 - 6-7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/>
              <a:t>Lecture 4 - 5 - 6- 7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IN" sz="2800" b="1">
                <a:latin typeface="Times New Roman"/>
                <a:ea typeface="Times New Roman"/>
                <a:cs typeface="Times New Roman"/>
                <a:sym typeface="Times New Roman"/>
              </a:rPr>
              <a:t>Fuzzy Logic</a:t>
            </a:r>
            <a:endParaRPr sz="2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10"/>
          <p:cNvSpPr txBox="1">
            <a:spLocks noGrp="1"/>
          </p:cNvSpPr>
          <p:nvPr>
            <p:ph type="body" idx="1"/>
          </p:nvPr>
        </p:nvSpPr>
        <p:spPr>
          <a:xfrm>
            <a:off x="555625" y="755015"/>
            <a:ext cx="8131175" cy="5371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800">
                <a:latin typeface="Times New Roman"/>
                <a:ea typeface="Times New Roman"/>
                <a:cs typeface="Times New Roman"/>
                <a:sym typeface="Times New Roman"/>
              </a:rPr>
              <a:t>In genearal, the entire world is complex and the complexity arises from uncertainty in the form of ambiguity.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N" sz="1800">
                <a:latin typeface="Times New Roman"/>
                <a:ea typeface="Times New Roman"/>
                <a:cs typeface="Times New Roman"/>
                <a:sym typeface="Times New Roman"/>
              </a:rPr>
              <a:t>Fuzzy logic is a mathematical tool for dealing with </a:t>
            </a:r>
            <a:r>
              <a:rPr lang="en-I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uncertainty.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N" sz="1800">
                <a:latin typeface="Times New Roman"/>
                <a:ea typeface="Times New Roman"/>
                <a:cs typeface="Times New Roman"/>
                <a:sym typeface="Times New Roman"/>
              </a:rPr>
              <a:t>Fuzzy logic provides inference structure that enables </a:t>
            </a:r>
            <a:r>
              <a:rPr lang="en-I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appropriate reasoning capabilities.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N" sz="1800">
                <a:latin typeface="Times New Roman"/>
                <a:ea typeface="Times New Roman"/>
                <a:cs typeface="Times New Roman"/>
                <a:sym typeface="Times New Roman"/>
              </a:rPr>
              <a:t>Theory of fuzzy logic, based upon the </a:t>
            </a:r>
            <a:r>
              <a:rPr lang="en-I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relative graded membership.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Zadeh proposed the</a:t>
            </a:r>
            <a:r>
              <a:rPr lang="en-I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set membership idea</a:t>
            </a: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make </a:t>
            </a:r>
            <a:r>
              <a:rPr lang="en-I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suitable decisions</a:t>
            </a: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when </a:t>
            </a:r>
            <a:r>
              <a:rPr lang="en-I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uncertainty</a:t>
            </a: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occurs.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11" descr="7"/>
          <p:cNvPicPr preferRelativeResize="0"/>
          <p:nvPr/>
        </p:nvPicPr>
        <p:blipFill rotWithShape="1">
          <a:blip r:embed="rId3">
            <a:alphaModFix/>
          </a:blip>
          <a:srcRect l="6065" t="43281" b="33050"/>
          <a:stretch/>
        </p:blipFill>
        <p:spPr>
          <a:xfrm>
            <a:off x="465455" y="668655"/>
            <a:ext cx="8213725" cy="4302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2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rial"/>
              <a:buNone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Classical Sets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13" descr="Classical sets 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563" y="358775"/>
            <a:ext cx="8223250" cy="61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14" descr="Ways of defing a set 2"/>
          <p:cNvPicPr preferRelativeResize="0"/>
          <p:nvPr/>
        </p:nvPicPr>
        <p:blipFill rotWithShape="1">
          <a:blip r:embed="rId3">
            <a:alphaModFix/>
          </a:blip>
          <a:srcRect l="11199" t="-25285" r="5693" b="-30841"/>
          <a:stretch/>
        </p:blipFill>
        <p:spPr>
          <a:xfrm>
            <a:off x="344488" y="-1304925"/>
            <a:ext cx="7750175" cy="97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15" descr="Crisp sets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13" y="401638"/>
            <a:ext cx="8818562" cy="6224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16" descr="Properties of classical sets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188" y="415925"/>
            <a:ext cx="8612187" cy="62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17" descr="Functions mapping of classical sets 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100" y="157163"/>
            <a:ext cx="8588375" cy="6275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8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rial"/>
              <a:buNone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Fuzzy Sets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8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Generalization of the basic concepts of crisp sets.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19" descr="Fuzzy sets 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925" y="201613"/>
            <a:ext cx="8234363" cy="6246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" descr="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100" y="485775"/>
            <a:ext cx="8558213" cy="63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20" descr="Fuzzy sets operations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075" y="285750"/>
            <a:ext cx="8162925" cy="57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21" descr="Fuzzy sets operations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038" y="101600"/>
            <a:ext cx="8618537" cy="64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22" descr="Propeerties of fuzzy sets 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8" y="288925"/>
            <a:ext cx="8729662" cy="62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>
            <a:spLocks noGrp="1"/>
          </p:cNvSpPr>
          <p:nvPr>
            <p:ph type="ctrTitle"/>
          </p:nvPr>
        </p:nvSpPr>
        <p:spPr>
          <a:xfrm>
            <a:off x="1143000" y="217488"/>
            <a:ext cx="6858000" cy="281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br>
              <a:rPr lang="en-IN" sz="2000">
                <a:latin typeface="Arial"/>
                <a:ea typeface="Arial"/>
                <a:cs typeface="Arial"/>
                <a:sym typeface="Arial"/>
              </a:rPr>
            </a:br>
            <a:br>
              <a:rPr lang="en-IN" sz="2000">
                <a:latin typeface="Arial"/>
                <a:ea typeface="Arial"/>
                <a:cs typeface="Arial"/>
                <a:sym typeface="Arial"/>
              </a:rPr>
            </a:br>
            <a:br>
              <a:rPr lang="en-IN" sz="2000">
                <a:latin typeface="Arial"/>
                <a:ea typeface="Arial"/>
                <a:cs typeface="Arial"/>
                <a:sym typeface="Arial"/>
              </a:rPr>
            </a:br>
            <a:br>
              <a:rPr lang="en-IN" sz="2000">
                <a:latin typeface="Arial"/>
                <a:ea typeface="Arial"/>
                <a:cs typeface="Arial"/>
                <a:sym typeface="Arial"/>
              </a:rPr>
            </a:br>
            <a:br>
              <a:rPr lang="en-IN" sz="2000">
                <a:latin typeface="Arial"/>
                <a:ea typeface="Arial"/>
                <a:cs typeface="Arial"/>
                <a:sym typeface="Arial"/>
              </a:rPr>
            </a:br>
            <a:r>
              <a:rPr lang="en-IN" sz="2000">
                <a:latin typeface="Arial"/>
                <a:ea typeface="Arial"/>
                <a:cs typeface="Arial"/>
                <a:sym typeface="Arial"/>
              </a:rPr>
              <a:t>Null Set, Universal Set,Power set</a:t>
            </a:r>
            <a:br>
              <a:rPr lang="en-IN" sz="2000">
                <a:latin typeface="Arial"/>
                <a:ea typeface="Arial"/>
                <a:cs typeface="Arial"/>
                <a:sym typeface="Arial"/>
              </a:rPr>
            </a:br>
            <a:r>
              <a:rPr lang="en-IN" sz="2000">
                <a:latin typeface="Arial"/>
                <a:ea typeface="Arial"/>
                <a:cs typeface="Arial"/>
                <a:sym typeface="Arial"/>
              </a:rPr>
              <a:t>Fuzziness vs Prabability</a:t>
            </a:r>
            <a:br>
              <a:rPr lang="en-IN" sz="2000">
                <a:latin typeface="Arial"/>
                <a:ea typeface="Arial"/>
                <a:cs typeface="Arial"/>
                <a:sym typeface="Arial"/>
              </a:rPr>
            </a:br>
            <a:r>
              <a:rPr lang="en-IN" sz="2000">
                <a:latin typeface="Arial"/>
                <a:ea typeface="Arial"/>
                <a:cs typeface="Arial"/>
                <a:sym typeface="Arial"/>
              </a:rPr>
              <a:t>Features of fuzzy set</a:t>
            </a:r>
            <a:br>
              <a:rPr lang="en-IN" sz="2000">
                <a:latin typeface="Arial"/>
                <a:ea typeface="Arial"/>
                <a:cs typeface="Arial"/>
                <a:sym typeface="Arial"/>
              </a:rPr>
            </a:br>
            <a:r>
              <a:rPr lang="en-IN" sz="2000">
                <a:latin typeface="Arial"/>
                <a:ea typeface="Arial"/>
                <a:cs typeface="Arial"/>
                <a:sym typeface="Arial"/>
              </a:rPr>
              <a:t>Ex on Features of  Fuzzy set</a:t>
            </a:r>
            <a:br>
              <a:rPr lang="en-IN" sz="2000">
                <a:latin typeface="Arial"/>
                <a:ea typeface="Arial"/>
                <a:cs typeface="Arial"/>
                <a:sym typeface="Arial"/>
              </a:rPr>
            </a:br>
            <a:r>
              <a:rPr lang="en-IN" sz="2000">
                <a:latin typeface="Arial"/>
                <a:ea typeface="Arial"/>
                <a:cs typeface="Arial"/>
                <a:sym typeface="Arial"/>
              </a:rPr>
              <a:t>Ex on Fuzzy sets</a:t>
            </a:r>
            <a:br>
              <a:rPr lang="en-IN" sz="2000">
                <a:latin typeface="Arial"/>
                <a:ea typeface="Arial"/>
                <a:cs typeface="Arial"/>
                <a:sym typeface="Arial"/>
              </a:rPr>
            </a:br>
            <a:br>
              <a:rPr lang="en-IN" sz="2000">
                <a:latin typeface="Arial"/>
                <a:ea typeface="Arial"/>
                <a:cs typeface="Arial"/>
                <a:sym typeface="Arial"/>
              </a:rPr>
            </a:br>
            <a:r>
              <a:rPr lang="en-IN" sz="2000">
                <a:latin typeface="Arial"/>
                <a:ea typeface="Arial"/>
                <a:cs typeface="Arial"/>
                <a:sym typeface="Arial"/>
              </a:rPr>
              <a:t>Classical Relation</a:t>
            </a:r>
            <a:br>
              <a:rPr lang="en-IN" sz="2000">
                <a:latin typeface="Arial"/>
                <a:ea typeface="Arial"/>
                <a:cs typeface="Arial"/>
                <a:sym typeface="Arial"/>
              </a:rPr>
            </a:b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Lecture 5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/>
              <a:t>03 Feb 2021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IN"/>
              <a:t>Recap</a:t>
            </a:r>
            <a:endParaRPr/>
          </a:p>
        </p:txBody>
      </p:sp>
      <p:sp>
        <p:nvSpPr>
          <p:cNvPr id="434" name="Google Shape;434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IN"/>
              <a:t>Introduction to Fuzzy logic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IN"/>
              <a:t>Crisp/Classical set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IN"/>
              <a:t>Operations on classical sets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IN"/>
              <a:t>Introduction to Fuzzy set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IN"/>
              <a:t>Operations on Fuzzy set (Union, Intersection and Complement)</a:t>
            </a:r>
            <a:endParaRPr/>
          </a:p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25" descr="null and universal se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975" y="560388"/>
            <a:ext cx="8340725" cy="5033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IN"/>
              <a:t>Power Set</a:t>
            </a:r>
            <a:endParaRPr/>
          </a:p>
        </p:txBody>
      </p:sp>
      <p:pic>
        <p:nvPicPr>
          <p:cNvPr id="445" name="Google Shape;445;p26" descr="power set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193925"/>
            <a:ext cx="8229600" cy="298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27" descr="Fuzzyness vs Probabilit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381000"/>
            <a:ext cx="8472488" cy="6103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8" descr="IMG-33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675" y="554038"/>
            <a:ext cx="8181975" cy="5837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IN"/>
              <a:t>Ex on features of fuzzy set</a:t>
            </a:r>
            <a:endParaRPr/>
          </a:p>
        </p:txBody>
      </p:sp>
      <p:sp>
        <p:nvSpPr>
          <p:cNvPr id="461" name="Google Shape;461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250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</p:txBody>
      </p:sp>
      <p:pic>
        <p:nvPicPr>
          <p:cNvPr id="462" name="Google Shape;462;p29" descr="ex on features of fuzzy set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55638" y="1712913"/>
            <a:ext cx="8151812" cy="46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" descr="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9888" y="139700"/>
            <a:ext cx="8232775" cy="64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30" descr="Summary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900" y="284163"/>
            <a:ext cx="8445500" cy="6291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31" descr="IMG-33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888" y="203200"/>
            <a:ext cx="7847012" cy="6570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32" descr="Solved ex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313" y="384175"/>
            <a:ext cx="8339137" cy="6094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33" descr="Fuzzy set solved ex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750" y="187325"/>
            <a:ext cx="8739188" cy="6484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4"/>
          <p:cNvSpPr txBox="1">
            <a:spLocks noGrp="1"/>
          </p:cNvSpPr>
          <p:nvPr>
            <p:ph type="ctrTitle"/>
          </p:nvPr>
        </p:nvSpPr>
        <p:spPr>
          <a:xfrm>
            <a:off x="1047750" y="731838"/>
            <a:ext cx="6953250" cy="186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rial"/>
              <a:buNone/>
            </a:pPr>
            <a:br>
              <a:rPr lang="en-IN">
                <a:latin typeface="Arial"/>
                <a:ea typeface="Arial"/>
                <a:cs typeface="Arial"/>
                <a:sym typeface="Arial"/>
              </a:rPr>
            </a:br>
            <a:r>
              <a:rPr lang="en-IN">
                <a:latin typeface="Arial"/>
                <a:ea typeface="Arial"/>
                <a:cs typeface="Arial"/>
                <a:sym typeface="Arial"/>
              </a:rPr>
              <a:t>Fuzzy Relations</a:t>
            </a:r>
            <a:br>
              <a:rPr lang="en-IN">
                <a:latin typeface="Arial"/>
                <a:ea typeface="Arial"/>
                <a:cs typeface="Arial"/>
                <a:sym typeface="Arial"/>
              </a:rPr>
            </a:br>
            <a:r>
              <a:rPr lang="en-IN" sz="1400">
                <a:latin typeface="Arial"/>
                <a:ea typeface="Arial"/>
                <a:cs typeface="Arial"/>
                <a:sym typeface="Arial"/>
              </a:rPr>
              <a:t>Lecture 6</a:t>
            </a:r>
            <a:br>
              <a:rPr lang="en-IN" sz="1400">
                <a:latin typeface="Arial"/>
                <a:ea typeface="Arial"/>
                <a:cs typeface="Arial"/>
                <a:sym typeface="Arial"/>
              </a:rPr>
            </a:br>
            <a:r>
              <a:rPr lang="en-IN" sz="1400">
                <a:latin typeface="Arial"/>
                <a:ea typeface="Arial"/>
                <a:cs typeface="Arial"/>
                <a:sym typeface="Arial"/>
              </a:rPr>
              <a:t>02/</a:t>
            </a:r>
            <a:r>
              <a:rPr lang="en-I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10/2020</a:t>
            </a:r>
            <a:br>
              <a:rPr lang="en-IN" sz="1400" b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1"/>
          </p:nvPr>
        </p:nvSpPr>
        <p:spPr>
          <a:xfrm>
            <a:off x="1143000" y="2525713"/>
            <a:ext cx="6858000" cy="34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1800" b="1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Crisp Relation  </a:t>
            </a:r>
            <a:endParaRPr sz="1800" b="1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Cartesian Product,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Crisp Relation,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Relation Matrix T for crisp Relation,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Opearations on Crisp realtion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57300" marR="0" lvl="2" indent="-34290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romanLcPeriod"/>
            </a:pPr>
            <a:r>
              <a:rPr lang="en-IN"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Union,</a:t>
            </a: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57300" marR="0" lvl="2" indent="-34290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romanLcPeriod"/>
            </a:pPr>
            <a:r>
              <a:rPr lang="en-IN"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Intersection, </a:t>
            </a: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57300" marR="0" lvl="2" indent="-34290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romanLcPeriod"/>
            </a:pPr>
            <a:r>
              <a:rPr lang="en-IN"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Complement and</a:t>
            </a: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57300" marR="0" lvl="2" indent="-34290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romanLcPeriod"/>
            </a:pPr>
            <a:r>
              <a:rPr lang="en-IN"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Composition</a:t>
            </a:r>
            <a:endParaRPr sz="13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35" descr="CrispRelation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035" y="136525"/>
            <a:ext cx="8435975" cy="6510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36" descr="CR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4100" y="654050"/>
            <a:ext cx="7264400" cy="5402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37" descr="CR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00" y="244475"/>
            <a:ext cx="7091526" cy="54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7"/>
          <p:cNvSpPr txBox="1"/>
          <p:nvPr/>
        </p:nvSpPr>
        <p:spPr>
          <a:xfrm>
            <a:off x="711200" y="6166975"/>
            <a:ext cx="7854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Ex. for Relation R  choose (a,b) pair such that (a+b) is an even no.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ex. (1,1)   so, 1+1=2= even no, (1,3) so, 1+3 =4= even no.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8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29600" cy="455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</a:pPr>
            <a:br>
              <a:rPr lang="en-IN" sz="2800"/>
            </a:br>
            <a:br>
              <a:rPr lang="en-IN" sz="2800"/>
            </a:br>
            <a:br>
              <a:rPr lang="en-IN" sz="2800"/>
            </a:br>
            <a:br>
              <a:rPr lang="en-IN" sz="2800"/>
            </a:br>
            <a:br>
              <a:rPr lang="en-IN" sz="2800"/>
            </a:br>
            <a:br>
              <a:rPr lang="en-IN" sz="2800"/>
            </a:br>
            <a:br>
              <a:rPr lang="en-IN" sz="2800"/>
            </a:br>
            <a:br>
              <a:rPr lang="en-IN" sz="2800"/>
            </a:br>
            <a:r>
              <a:rPr lang="en-IN" sz="2800"/>
              <a:t>Recap </a:t>
            </a:r>
            <a:br>
              <a:rPr lang="en-IN" sz="2800"/>
            </a:br>
            <a:r>
              <a:rPr lang="en-IN" sz="2800" u="sng"/>
              <a:t>Fuzzy Relations</a:t>
            </a:r>
            <a:br>
              <a:rPr lang="en-IN" sz="2800" u="sng"/>
            </a:br>
            <a:r>
              <a:rPr lang="en-IN" sz="2000"/>
              <a:t>Fuzzy Cartesian Product and EX</a:t>
            </a:r>
            <a:br>
              <a:rPr lang="en-IN" sz="2000"/>
            </a:br>
            <a:r>
              <a:rPr lang="en-IN" sz="2000"/>
              <a:t>Fuzzy relations and EX</a:t>
            </a:r>
            <a:br>
              <a:rPr lang="en-IN" sz="2000"/>
            </a:br>
            <a:r>
              <a:rPr lang="en-IN" sz="2000" b="1"/>
              <a:t>Operations on Fuzzy relations</a:t>
            </a:r>
            <a:br>
              <a:rPr lang="en-IN" sz="2000" b="1"/>
            </a:br>
            <a:br>
              <a:rPr lang="en-IN" sz="2000" b="1"/>
            </a:br>
            <a:r>
              <a:rPr lang="en-IN" sz="2000"/>
              <a:t>Max Min Composition of fuzzy relation and Ex</a:t>
            </a:r>
            <a:br>
              <a:rPr lang="en-IN" sz="2000"/>
            </a:br>
            <a:endParaRPr sz="2000"/>
          </a:p>
        </p:txBody>
      </p:sp>
      <p:sp>
        <p:nvSpPr>
          <p:cNvPr id="510" name="Google Shape;510;p38"/>
          <p:cNvSpPr txBox="1">
            <a:spLocks noGrp="1"/>
          </p:cNvSpPr>
          <p:nvPr>
            <p:ph type="body" idx="1"/>
          </p:nvPr>
        </p:nvSpPr>
        <p:spPr>
          <a:xfrm>
            <a:off x="612775" y="5243830"/>
            <a:ext cx="82296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87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IN" sz="3200"/>
              <a:t>Fuzzy relation... </a:t>
            </a:r>
            <a:r>
              <a:rPr lang="en-IN" sz="1400"/>
              <a:t>sample imaginary relation</a:t>
            </a:r>
            <a:endParaRPr sz="1400"/>
          </a:p>
        </p:txBody>
      </p:sp>
      <p:sp>
        <p:nvSpPr>
          <p:cNvPr id="516" name="Google Shape;516;p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</p:txBody>
      </p:sp>
      <p:pic>
        <p:nvPicPr>
          <p:cNvPr id="517" name="Google Shape;517;p39" descr="FR1"/>
          <p:cNvPicPr preferRelativeResize="0"/>
          <p:nvPr/>
        </p:nvPicPr>
        <p:blipFill rotWithShape="1">
          <a:blip r:embed="rId3">
            <a:alphaModFix/>
          </a:blip>
          <a:srcRect l="8" t="61554" r="-1575" b="21"/>
          <a:stretch/>
        </p:blipFill>
        <p:spPr>
          <a:xfrm>
            <a:off x="638175" y="1487488"/>
            <a:ext cx="7994650" cy="502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" descr="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138" y="927100"/>
            <a:ext cx="8721725" cy="4779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40" descr="FR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228" y="217170"/>
            <a:ext cx="8189912" cy="6284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1" descr="FR3"/>
          <p:cNvPicPr preferRelativeResize="0"/>
          <p:nvPr/>
        </p:nvPicPr>
        <p:blipFill rotWithShape="1">
          <a:blip r:embed="rId3">
            <a:alphaModFix/>
          </a:blip>
          <a:srcRect l="-3064" t="-1140" r="3064"/>
          <a:stretch/>
        </p:blipFill>
        <p:spPr>
          <a:xfrm>
            <a:off x="514350" y="260350"/>
            <a:ext cx="7874000" cy="63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2"/>
          <p:cNvSpPr txBox="1">
            <a:spLocks noGrp="1"/>
          </p:cNvSpPr>
          <p:nvPr>
            <p:ph type="title"/>
          </p:nvPr>
        </p:nvSpPr>
        <p:spPr>
          <a:xfrm>
            <a:off x="457200" y="284163"/>
            <a:ext cx="822960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None/>
            </a:pPr>
            <a:br>
              <a:rPr lang="en-IN" sz="1400" b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1400" b="1">
                <a:latin typeface="Times New Roman"/>
                <a:ea typeface="Times New Roman"/>
                <a:cs typeface="Times New Roman"/>
                <a:sym typeface="Times New Roman"/>
              </a:rPr>
              <a:t>Refer slide 38,....ex 2.21 (Fuzzt Cartesian Product)</a:t>
            </a:r>
            <a:br>
              <a:rPr lang="en-IN" sz="1400" b="1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2000"/>
              <a:t>Q.Perform the cartesian product over these given fuzzy sets</a:t>
            </a:r>
            <a:endParaRPr sz="2000"/>
          </a:p>
        </p:txBody>
      </p:sp>
      <p:sp>
        <p:nvSpPr>
          <p:cNvPr id="533" name="Google Shape;533;p42"/>
          <p:cNvSpPr txBox="1">
            <a:spLocks noGrp="1"/>
          </p:cNvSpPr>
          <p:nvPr>
            <p:ph type="body" idx="1"/>
          </p:nvPr>
        </p:nvSpPr>
        <p:spPr>
          <a:xfrm>
            <a:off x="717550" y="1309370"/>
            <a:ext cx="7969250" cy="4817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/>
          </a:p>
        </p:txBody>
      </p:sp>
      <p:pic>
        <p:nvPicPr>
          <p:cNvPr id="534" name="Google Shape;534;p42" descr="IMG-3109"/>
          <p:cNvPicPr preferRelativeResize="0"/>
          <p:nvPr/>
        </p:nvPicPr>
        <p:blipFill rotWithShape="1">
          <a:blip r:embed="rId3">
            <a:alphaModFix/>
          </a:blip>
          <a:srcRect l="1466" t="45609" r="25374" b="10261"/>
          <a:stretch/>
        </p:blipFill>
        <p:spPr>
          <a:xfrm rot="5400000">
            <a:off x="1585875" y="582649"/>
            <a:ext cx="4993124" cy="650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3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rial"/>
              <a:buNone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Max Min Composition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4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Ex 3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44" descr="IMG-3109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 l="2284" t="5914" r="12759" b="6328"/>
          <a:stretch/>
        </p:blipFill>
        <p:spPr>
          <a:xfrm rot="5400000">
            <a:off x="1339850" y="-534987"/>
            <a:ext cx="6183313" cy="7980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5" descr="IMG-3110"/>
          <p:cNvPicPr preferRelativeResize="0"/>
          <p:nvPr/>
        </p:nvPicPr>
        <p:blipFill rotWithShape="1">
          <a:blip r:embed="rId3">
            <a:alphaModFix/>
          </a:blip>
          <a:srcRect l="12398" t="20395" r="-510" b="5257"/>
          <a:stretch/>
        </p:blipFill>
        <p:spPr>
          <a:xfrm rot="5400000">
            <a:off x="1519238" y="-685800"/>
            <a:ext cx="6215062" cy="84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6"/>
          <p:cNvSpPr txBox="1">
            <a:spLocks noGrp="1"/>
          </p:cNvSpPr>
          <p:nvPr>
            <p:ph type="ctrTitle"/>
          </p:nvPr>
        </p:nvSpPr>
        <p:spPr>
          <a:xfrm>
            <a:off x="1143000" y="1265238"/>
            <a:ext cx="6858000" cy="174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br>
              <a:rPr lang="en-IN" sz="2800">
                <a:latin typeface="Arial"/>
                <a:ea typeface="Arial"/>
                <a:cs typeface="Arial"/>
                <a:sym typeface="Arial"/>
              </a:rPr>
            </a:br>
            <a:br>
              <a:rPr lang="en-IN" sz="2800">
                <a:latin typeface="Arial"/>
                <a:ea typeface="Arial"/>
                <a:cs typeface="Arial"/>
                <a:sym typeface="Arial"/>
              </a:rPr>
            </a:br>
            <a:br>
              <a:rPr lang="en-IN" sz="2800">
                <a:latin typeface="Arial"/>
                <a:ea typeface="Arial"/>
                <a:cs typeface="Arial"/>
                <a:sym typeface="Arial"/>
              </a:rPr>
            </a:br>
            <a:br>
              <a:rPr lang="en-IN" sz="2800">
                <a:latin typeface="Arial"/>
                <a:ea typeface="Arial"/>
                <a:cs typeface="Arial"/>
                <a:sym typeface="Arial"/>
              </a:rPr>
            </a:br>
            <a:br>
              <a:rPr lang="en-IN" sz="2800">
                <a:latin typeface="Arial"/>
                <a:ea typeface="Arial"/>
                <a:cs typeface="Arial"/>
                <a:sym typeface="Arial"/>
              </a:rPr>
            </a:br>
            <a:br>
              <a:rPr lang="en-IN" sz="2800">
                <a:latin typeface="Arial"/>
                <a:ea typeface="Arial"/>
                <a:cs typeface="Arial"/>
                <a:sym typeface="Arial"/>
              </a:rPr>
            </a:br>
            <a:br>
              <a:rPr lang="en-IN" sz="2800">
                <a:latin typeface="Arial"/>
                <a:ea typeface="Arial"/>
                <a:cs typeface="Arial"/>
                <a:sym typeface="Arial"/>
              </a:rPr>
            </a:br>
            <a:br>
              <a:rPr lang="en-IN" sz="2800">
                <a:latin typeface="Arial"/>
                <a:ea typeface="Arial"/>
                <a:cs typeface="Arial"/>
                <a:sym typeface="Arial"/>
              </a:rPr>
            </a:br>
            <a:br>
              <a:rPr lang="en-IN" sz="2800">
                <a:latin typeface="Arial"/>
                <a:ea typeface="Arial"/>
                <a:cs typeface="Arial"/>
                <a:sym typeface="Arial"/>
              </a:rPr>
            </a:br>
            <a:r>
              <a:rPr lang="en-IN" sz="2800">
                <a:latin typeface="Arial"/>
                <a:ea typeface="Arial"/>
                <a:cs typeface="Arial"/>
                <a:sym typeface="Arial"/>
              </a:rPr>
              <a:t>Membership function</a:t>
            </a:r>
            <a:br>
              <a:rPr lang="en-IN" sz="2800">
                <a:latin typeface="Arial"/>
                <a:ea typeface="Arial"/>
                <a:cs typeface="Arial"/>
                <a:sym typeface="Arial"/>
              </a:rPr>
            </a:br>
            <a:r>
              <a:rPr lang="en-IN" sz="2800">
                <a:latin typeface="Arial"/>
                <a:ea typeface="Arial"/>
                <a:cs typeface="Arial"/>
                <a:sym typeface="Arial"/>
              </a:rPr>
              <a:t>Features of membership function</a:t>
            </a:r>
            <a:br>
              <a:rPr lang="en-IN" sz="2800">
                <a:latin typeface="Arial"/>
                <a:ea typeface="Arial"/>
                <a:cs typeface="Arial"/>
                <a:sym typeface="Arial"/>
              </a:rPr>
            </a:br>
            <a:br>
              <a:rPr lang="en-IN" sz="2800">
                <a:latin typeface="Arial"/>
                <a:ea typeface="Arial"/>
                <a:cs typeface="Arial"/>
                <a:sym typeface="Arial"/>
              </a:rPr>
            </a:b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46"/>
          <p:cNvSpPr txBox="1">
            <a:spLocks noGrp="1"/>
          </p:cNvSpPr>
          <p:nvPr>
            <p:ph type="subTitle" idx="1"/>
          </p:nvPr>
        </p:nvSpPr>
        <p:spPr>
          <a:xfrm>
            <a:off x="1708150" y="2619375"/>
            <a:ext cx="6292850" cy="263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>
                <a:latin typeface="Arial"/>
                <a:ea typeface="Arial"/>
                <a:cs typeface="Arial"/>
                <a:sym typeface="Arial"/>
              </a:rPr>
              <a:t>Lecture </a:t>
            </a:r>
            <a:r>
              <a:rPr lang="en-IN"/>
              <a:t>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47" descr="IMG-34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625" y="587375"/>
            <a:ext cx="7851775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7"/>
          <p:cNvSpPr txBox="1"/>
          <p:nvPr/>
        </p:nvSpPr>
        <p:spPr>
          <a:xfrm>
            <a:off x="682625" y="5187950"/>
            <a:ext cx="6764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IN" sz="1800">
                <a:solidFill>
                  <a:schemeClr val="dk1"/>
                </a:solidFill>
              </a:rPr>
              <a:t>Compute</a:t>
            </a:r>
            <a:r>
              <a:rPr lang="en-I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membership values for each Family members using above membership function?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48" descr="IMG-34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475" y="1012825"/>
            <a:ext cx="7970838" cy="46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49" descr="IMG-34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475" y="123825"/>
            <a:ext cx="8766175" cy="6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" descr="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750" y="263525"/>
            <a:ext cx="8404225" cy="609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rPr lang="en-IN" sz="2000"/>
              <a:t>Example</a:t>
            </a:r>
            <a:br>
              <a:rPr lang="en-IN" sz="2000"/>
            </a:br>
            <a:r>
              <a:rPr lang="en-IN" sz="2000">
                <a:solidFill>
                  <a:srgbClr val="FF0000"/>
                </a:solidFill>
              </a:rPr>
              <a:t>How to compute membership values and show graphically membership function ?</a:t>
            </a:r>
            <a:endParaRPr sz="2000">
              <a:solidFill>
                <a:srgbClr val="FF0000"/>
              </a:solidFill>
            </a:endParaRPr>
          </a:p>
        </p:txBody>
      </p:sp>
      <p:pic>
        <p:nvPicPr>
          <p:cNvPr id="578" name="Google Shape;578;p50" descr="IMG-345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96900" y="1652588"/>
            <a:ext cx="7827963" cy="4525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IN" sz="2400"/>
              <a:t>Set A and Set B</a:t>
            </a:r>
            <a:endParaRPr sz="2400"/>
          </a:p>
        </p:txBody>
      </p:sp>
      <p:pic>
        <p:nvPicPr>
          <p:cNvPr id="584" name="Google Shape;584;p5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749300"/>
            <a:ext cx="8534400" cy="4602163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1"/>
          <p:cNvSpPr txBox="1"/>
          <p:nvPr/>
        </p:nvSpPr>
        <p:spPr>
          <a:xfrm>
            <a:off x="1139825" y="5543550"/>
            <a:ext cx="7348851" cy="1014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IN" sz="1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ex.</a:t>
            </a:r>
            <a:r>
              <a:rPr lang="en-IN" sz="1200" b="1" i="0" u="none" strike="noStrike" cap="none">
                <a:solidFill>
                  <a:srgbClr val="7B32B2"/>
                </a:solidFill>
                <a:latin typeface="Arial"/>
                <a:ea typeface="Arial"/>
                <a:cs typeface="Arial"/>
                <a:sym typeface="Arial"/>
              </a:rPr>
              <a:t>Daughter with age 15 , computing the membership values using above membership function </a:t>
            </a:r>
            <a:endParaRPr sz="1200" b="1" i="0" u="none" strike="noStrike" cap="none">
              <a:solidFill>
                <a:srgbClr val="7B32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B32B2"/>
              </a:buClr>
              <a:buSzPts val="1200"/>
              <a:buFont typeface="Arial"/>
              <a:buNone/>
            </a:pPr>
            <a:r>
              <a:rPr lang="en-IN" sz="1200" b="1" i="0" u="none" strike="noStrike" cap="none">
                <a:solidFill>
                  <a:srgbClr val="7B32B2"/>
                </a:solidFill>
                <a:latin typeface="Arial"/>
                <a:ea typeface="Arial"/>
                <a:cs typeface="Arial"/>
                <a:sym typeface="Arial"/>
              </a:rPr>
              <a:t>15- 10/15 = 5/15 =0.333 </a:t>
            </a:r>
            <a:endParaRPr sz="1200" b="1" i="0" u="none" strike="noStrike" cap="none">
              <a:solidFill>
                <a:srgbClr val="7B32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IN" sz="1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IN" sz="1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Grand-pa with age 72 , computing the membership values using above membership function </a:t>
            </a:r>
            <a:endParaRPr sz="12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lang="en-IN" sz="1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80-72/30=8/30=0.266667=0.267</a:t>
            </a:r>
            <a:endParaRPr sz="12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59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IN" sz="1200" b="1"/>
              <a:t>Membership Profile</a:t>
            </a:r>
            <a:r>
              <a:rPr lang="en-IN" sz="1200"/>
              <a:t> of </a:t>
            </a:r>
            <a:br>
              <a:rPr lang="en-IN" sz="1200"/>
            </a:br>
            <a:r>
              <a:rPr lang="en-IN" sz="1200"/>
              <a:t>A= Set of senior persons</a:t>
            </a:r>
            <a:br>
              <a:rPr lang="en-IN" sz="1200"/>
            </a:br>
            <a:r>
              <a:rPr lang="en-IN" sz="1200"/>
              <a:t>B= Set of active persons</a:t>
            </a:r>
            <a:endParaRPr sz="1200"/>
          </a:p>
        </p:txBody>
      </p:sp>
      <p:pic>
        <p:nvPicPr>
          <p:cNvPr id="591" name="Google Shape;591;p52" descr="MProfile 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957389" y="-528637"/>
            <a:ext cx="5476875" cy="848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09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n-IN" sz="1800" b="1"/>
              <a:t>Fuzzy set operations  on fuzzy sets A and B</a:t>
            </a:r>
            <a:endParaRPr sz="1800" b="1"/>
          </a:p>
        </p:txBody>
      </p:sp>
      <p:pic>
        <p:nvPicPr>
          <p:cNvPr id="597" name="Google Shape;597;p5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54075" y="931863"/>
            <a:ext cx="7940675" cy="53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n-IN" sz="1800" b="1"/>
              <a:t>Features of Membership Functions: Core , Support and Boundary</a:t>
            </a:r>
            <a:endParaRPr sz="1800" b="1"/>
          </a:p>
        </p:txBody>
      </p:sp>
      <p:pic>
        <p:nvPicPr>
          <p:cNvPr id="603" name="Google Shape;603;p54" descr="Features of MF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3863" y="819150"/>
            <a:ext cx="8296275" cy="57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IN" sz="2400"/>
              <a:t>Some Popular Membership function</a:t>
            </a:r>
            <a:br>
              <a:rPr lang="en-IN" sz="2400"/>
            </a:br>
            <a:endParaRPr sz="2400"/>
          </a:p>
        </p:txBody>
      </p:sp>
      <p:pic>
        <p:nvPicPr>
          <p:cNvPr id="609" name="Google Shape;609;p55" descr="IMG_344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6759"/>
          <a:stretch/>
        </p:blipFill>
        <p:spPr>
          <a:xfrm rot="5400000">
            <a:off x="1901825" y="-363537"/>
            <a:ext cx="5486400" cy="80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56" descr="IMG_34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582738" y="-912812"/>
            <a:ext cx="6156325" cy="84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57" descr="IMG_3447"/>
          <p:cNvPicPr preferRelativeResize="0"/>
          <p:nvPr/>
        </p:nvPicPr>
        <p:blipFill rotWithShape="1">
          <a:blip r:embed="rId3">
            <a:alphaModFix/>
          </a:blip>
          <a:srcRect l="9187" t="3130" r="57060" b="13150"/>
          <a:stretch/>
        </p:blipFill>
        <p:spPr>
          <a:xfrm rot="5400000">
            <a:off x="2792413" y="719138"/>
            <a:ext cx="3557587" cy="803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57" descr="IMG_3446"/>
          <p:cNvPicPr preferRelativeResize="0"/>
          <p:nvPr/>
        </p:nvPicPr>
        <p:blipFill rotWithShape="1">
          <a:blip r:embed="rId4">
            <a:alphaModFix/>
          </a:blip>
          <a:srcRect l="72078" b="7974"/>
          <a:stretch/>
        </p:blipFill>
        <p:spPr>
          <a:xfrm rot="5400000">
            <a:off x="3333750" y="-2295525"/>
            <a:ext cx="2476500" cy="803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" descr="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875" y="455613"/>
            <a:ext cx="8531225" cy="58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7" descr="4-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425" y="276225"/>
            <a:ext cx="8299450" cy="62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8" descr="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188" y="207963"/>
            <a:ext cx="7729537" cy="6078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9" descr="7"/>
          <p:cNvPicPr preferRelativeResize="0"/>
          <p:nvPr/>
        </p:nvPicPr>
        <p:blipFill rotWithShape="1">
          <a:blip r:embed="rId3">
            <a:alphaModFix/>
          </a:blip>
          <a:srcRect l="12252" t="68996" r="3486" b="3413"/>
          <a:stretch/>
        </p:blipFill>
        <p:spPr>
          <a:xfrm>
            <a:off x="724535" y="828040"/>
            <a:ext cx="7367905" cy="3999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484</Words>
  <Application>Microsoft Office PowerPoint</Application>
  <PresentationFormat>On-screen Show (4:3)</PresentationFormat>
  <Paragraphs>62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Times New Roman</vt:lpstr>
      <vt:lpstr>Default Design</vt:lpstr>
      <vt:lpstr>1_Default Design</vt:lpstr>
      <vt:lpstr>3_Default Design</vt:lpstr>
      <vt:lpstr>2_Default Design</vt:lpstr>
      <vt:lpstr>Fuzzy Logic, Classical Sets, Fuzzy sets, Compositions  Membership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Fuzzy Logic</vt:lpstr>
      <vt:lpstr>PowerPoint Presentation</vt:lpstr>
      <vt:lpstr>Classical 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Fuzzy Sets</vt:lpstr>
      <vt:lpstr>PowerPoint Presentation</vt:lpstr>
      <vt:lpstr>PowerPoint Presentation</vt:lpstr>
      <vt:lpstr>PowerPoint Presentation</vt:lpstr>
      <vt:lpstr>PowerPoint Presentation</vt:lpstr>
      <vt:lpstr>     Null Set, Universal Set,Power set Fuzziness vs Prabability Features of fuzzy set Ex on Features of  Fuzzy set Ex on Fuzzy sets  Classical Relation </vt:lpstr>
      <vt:lpstr>Recap</vt:lpstr>
      <vt:lpstr>PowerPoint Presentation</vt:lpstr>
      <vt:lpstr>Power Set</vt:lpstr>
      <vt:lpstr>PowerPoint Presentation</vt:lpstr>
      <vt:lpstr>PowerPoint Presentation</vt:lpstr>
      <vt:lpstr>Ex on features of fuzzy set</vt:lpstr>
      <vt:lpstr>PowerPoint Presentation</vt:lpstr>
      <vt:lpstr>PowerPoint Presentation</vt:lpstr>
      <vt:lpstr>PowerPoint Presentation</vt:lpstr>
      <vt:lpstr>PowerPoint Presentation</vt:lpstr>
      <vt:lpstr> Fuzzy Relations Lecture 6 02/10/2020 </vt:lpstr>
      <vt:lpstr>PowerPoint Presentation</vt:lpstr>
      <vt:lpstr>PowerPoint Presentation</vt:lpstr>
      <vt:lpstr>PowerPoint Presentation</vt:lpstr>
      <vt:lpstr>        Recap  Fuzzy Relations Fuzzy Cartesian Product and EX Fuzzy relations and EX Operations on Fuzzy relations  Max Min Composition of fuzzy relation and Ex </vt:lpstr>
      <vt:lpstr>Fuzzy relation... sample imaginary relation</vt:lpstr>
      <vt:lpstr>PowerPoint Presentation</vt:lpstr>
      <vt:lpstr>PowerPoint Presentation</vt:lpstr>
      <vt:lpstr> Refer slide 38,....ex 2.21 (Fuzzt Cartesian Product) Q.Perform the cartesian product over these given fuzzy sets</vt:lpstr>
      <vt:lpstr>Max Min Composition</vt:lpstr>
      <vt:lpstr>PowerPoint Presentation</vt:lpstr>
      <vt:lpstr>PowerPoint Presentation</vt:lpstr>
      <vt:lpstr>         Membership function Features of membership function  </vt:lpstr>
      <vt:lpstr>PowerPoint Presentation</vt:lpstr>
      <vt:lpstr>PowerPoint Presentation</vt:lpstr>
      <vt:lpstr>PowerPoint Presentation</vt:lpstr>
      <vt:lpstr>Example How to compute membership values and show graphically membership function ?</vt:lpstr>
      <vt:lpstr>Set A and Set B</vt:lpstr>
      <vt:lpstr>Membership Profile of  A= Set of senior persons B= Set of active persons</vt:lpstr>
      <vt:lpstr>Fuzzy set operations  on fuzzy sets A and B</vt:lpstr>
      <vt:lpstr>Features of Membership Functions: Core , Support and Boundary</vt:lpstr>
      <vt:lpstr>Some Popular Membership function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Fuzzy Logic, Classical Sets, Fuzzy sets, Compositions  Membership Functions</dc:title>
  <dc:creator>srns7</dc:creator>
  <cp:lastModifiedBy>Rommel Ghosh</cp:lastModifiedBy>
  <cp:revision>1</cp:revision>
  <dcterms:created xsi:type="dcterms:W3CDTF">2021-06-07T06:18:01Z</dcterms:created>
  <dcterms:modified xsi:type="dcterms:W3CDTF">2023-10-16T05:33:20Z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1033-11.2.0.10152</vt:lpwstr>
  </property>
</Properties>
</file>